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embeddedFontLst>
    <p:embeddedFont>
      <p:font typeface="Calibri" panose="020F0502020204030204" pitchFamily="34" charset="0"/>
      <p:regular r:id="rId10"/>
      <p:bold r:id="rId11"/>
      <p:italic r:id="rId12"/>
      <p:boldItalic r:id="rId13"/>
    </p:embeddedFont>
    <p:embeddedFont>
      <p:font typeface="Open Sans" panose="020B060603050402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i3ZVPkFaPuNW2RxmSr//KQXAqxZ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8"/>
    <p:restoredTop sz="75952"/>
  </p:normalViewPr>
  <p:slideViewPr>
    <p:cSldViewPr snapToGrid="0">
      <p:cViewPr varScale="1">
        <p:scale>
          <a:sx n="117" d="100"/>
          <a:sy n="117" d="100"/>
        </p:scale>
        <p:origin x="2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1D315-E983-4238-BB65-E3D12665541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BE126F24-2C09-405F-B711-09D0C57ECC38}">
      <dgm:prSet/>
      <dgm:spPr>
        <a:solidFill>
          <a:schemeClr val="accent6">
            <a:lumMod val="60000"/>
            <a:lumOff val="40000"/>
          </a:schemeClr>
        </a:solidFill>
      </dgm:spPr>
      <dgm:t>
        <a:bodyPr/>
        <a:lstStyle/>
        <a:p>
          <a:r>
            <a:rPr lang="en-US" dirty="0">
              <a:solidFill>
                <a:schemeClr val="tx1"/>
              </a:solidFill>
            </a:rPr>
            <a:t>Instrumental Value</a:t>
          </a:r>
        </a:p>
      </dgm:t>
    </dgm:pt>
    <dgm:pt modelId="{A83A50A3-F43D-4F75-8F0D-7F970840FC72}" type="parTrans" cxnId="{5C49C0D1-A80B-4343-B852-9698F41323DB}">
      <dgm:prSet/>
      <dgm:spPr/>
      <dgm:t>
        <a:bodyPr/>
        <a:lstStyle/>
        <a:p>
          <a:endParaRPr lang="en-US"/>
        </a:p>
      </dgm:t>
    </dgm:pt>
    <dgm:pt modelId="{397CD5C2-C05B-4902-B44F-821EE20C93E1}" type="sibTrans" cxnId="{5C49C0D1-A80B-4343-B852-9698F41323DB}">
      <dgm:prSet/>
      <dgm:spPr/>
      <dgm:t>
        <a:bodyPr/>
        <a:lstStyle/>
        <a:p>
          <a:endParaRPr lang="en-US"/>
        </a:p>
      </dgm:t>
    </dgm:pt>
    <dgm:pt modelId="{DBE65EDD-2530-4A2F-A4A7-7597C6DCAAFD}">
      <dgm:prSet/>
      <dgm:spPr>
        <a:solidFill>
          <a:schemeClr val="accent6">
            <a:lumMod val="60000"/>
            <a:lumOff val="40000"/>
          </a:schemeClr>
        </a:solidFill>
      </dgm:spPr>
      <dgm:t>
        <a:bodyPr/>
        <a:lstStyle/>
        <a:p>
          <a:r>
            <a:rPr lang="en-US" dirty="0">
              <a:solidFill>
                <a:schemeClr val="tx1"/>
              </a:solidFill>
            </a:rPr>
            <a:t>Intrinsic Value</a:t>
          </a:r>
        </a:p>
      </dgm:t>
    </dgm:pt>
    <dgm:pt modelId="{C57F9298-D5A1-4318-B693-4E1416A6BFDC}" type="parTrans" cxnId="{CDDB9048-6BF6-4284-AC40-26792ADAD6C9}">
      <dgm:prSet/>
      <dgm:spPr/>
      <dgm:t>
        <a:bodyPr/>
        <a:lstStyle/>
        <a:p>
          <a:endParaRPr lang="en-US"/>
        </a:p>
      </dgm:t>
    </dgm:pt>
    <dgm:pt modelId="{9E896B66-A4BE-4BC3-B2EF-FCFB9497821F}" type="sibTrans" cxnId="{CDDB9048-6BF6-4284-AC40-26792ADAD6C9}">
      <dgm:prSet/>
      <dgm:spPr/>
      <dgm:t>
        <a:bodyPr/>
        <a:lstStyle/>
        <a:p>
          <a:endParaRPr lang="en-US"/>
        </a:p>
      </dgm:t>
    </dgm:pt>
    <dgm:pt modelId="{70F79D61-52E7-4633-A89E-7F0F5B75253E}">
      <dgm:prSet/>
      <dgm:spPr>
        <a:solidFill>
          <a:schemeClr val="accent6">
            <a:lumMod val="20000"/>
            <a:lumOff val="80000"/>
            <a:alpha val="90000"/>
          </a:schemeClr>
        </a:solidFill>
      </dgm:spPr>
      <dgm:t>
        <a:bodyPr/>
        <a:lstStyle/>
        <a:p>
          <a:r>
            <a:rPr lang="en-US" dirty="0"/>
            <a:t>Subjective</a:t>
          </a:r>
        </a:p>
      </dgm:t>
    </dgm:pt>
    <dgm:pt modelId="{CFB0C622-A5E6-4443-A5E9-8BF688A63A3E}" type="parTrans" cxnId="{9329EFE4-C019-4113-8E9B-5D4E16CFFBC8}">
      <dgm:prSet/>
      <dgm:spPr/>
      <dgm:t>
        <a:bodyPr/>
        <a:lstStyle/>
        <a:p>
          <a:endParaRPr lang="en-US"/>
        </a:p>
      </dgm:t>
    </dgm:pt>
    <dgm:pt modelId="{661E69B0-4CE0-4B6A-A3A8-749623BBF0B0}" type="sibTrans" cxnId="{9329EFE4-C019-4113-8E9B-5D4E16CFFBC8}">
      <dgm:prSet/>
      <dgm:spPr/>
      <dgm:t>
        <a:bodyPr/>
        <a:lstStyle/>
        <a:p>
          <a:endParaRPr lang="en-US"/>
        </a:p>
      </dgm:t>
    </dgm:pt>
    <dgm:pt modelId="{A602DB4E-55C7-46EB-AC47-3D5DEFEA0F0A}">
      <dgm:prSet/>
      <dgm:spPr>
        <a:solidFill>
          <a:schemeClr val="accent6">
            <a:lumMod val="20000"/>
            <a:lumOff val="80000"/>
            <a:alpha val="90000"/>
          </a:schemeClr>
        </a:solidFill>
      </dgm:spPr>
      <dgm:t>
        <a:bodyPr/>
        <a:lstStyle/>
        <a:p>
          <a:r>
            <a:rPr lang="en-US" dirty="0"/>
            <a:t>Objective</a:t>
          </a:r>
        </a:p>
      </dgm:t>
    </dgm:pt>
    <dgm:pt modelId="{6C68BF6F-4896-47C5-A929-01FE19945B96}" type="parTrans" cxnId="{893EB48C-9E0C-4DBB-9A92-086592D58F0E}">
      <dgm:prSet/>
      <dgm:spPr/>
      <dgm:t>
        <a:bodyPr/>
        <a:lstStyle/>
        <a:p>
          <a:endParaRPr lang="en-US"/>
        </a:p>
      </dgm:t>
    </dgm:pt>
    <dgm:pt modelId="{2C9178C4-F084-476B-80B3-C2D544DE8CEA}" type="sibTrans" cxnId="{893EB48C-9E0C-4DBB-9A92-086592D58F0E}">
      <dgm:prSet/>
      <dgm:spPr/>
      <dgm:t>
        <a:bodyPr/>
        <a:lstStyle/>
        <a:p>
          <a:endParaRPr lang="en-US"/>
        </a:p>
      </dgm:t>
    </dgm:pt>
    <dgm:pt modelId="{5B3BBA11-41F8-4C7D-AE98-B9895C355975}">
      <dgm:prSet/>
      <dgm:spPr>
        <a:solidFill>
          <a:schemeClr val="accent6">
            <a:lumMod val="60000"/>
            <a:lumOff val="40000"/>
          </a:schemeClr>
        </a:solidFill>
      </dgm:spPr>
      <dgm:t>
        <a:bodyPr/>
        <a:lstStyle/>
        <a:p>
          <a:r>
            <a:rPr lang="en-US" dirty="0">
              <a:solidFill>
                <a:schemeClr val="tx1"/>
              </a:solidFill>
            </a:rPr>
            <a:t>Relational Value</a:t>
          </a:r>
        </a:p>
      </dgm:t>
    </dgm:pt>
    <dgm:pt modelId="{9C60BEE7-A405-49FA-8DCE-1D0AC194DC50}" type="parTrans" cxnId="{0FC9F58C-3AB2-4D31-83C2-E7B64BFAC134}">
      <dgm:prSet/>
      <dgm:spPr/>
      <dgm:t>
        <a:bodyPr/>
        <a:lstStyle/>
        <a:p>
          <a:endParaRPr lang="en-US"/>
        </a:p>
      </dgm:t>
    </dgm:pt>
    <dgm:pt modelId="{D148CEB4-A989-42CB-9B55-CF717EB55ADE}" type="sibTrans" cxnId="{0FC9F58C-3AB2-4D31-83C2-E7B64BFAC134}">
      <dgm:prSet/>
      <dgm:spPr/>
      <dgm:t>
        <a:bodyPr/>
        <a:lstStyle/>
        <a:p>
          <a:endParaRPr lang="en-US"/>
        </a:p>
      </dgm:t>
    </dgm:pt>
    <dgm:pt modelId="{40891CA4-1A40-C049-BCFB-CD4F77D5891F}" type="pres">
      <dgm:prSet presAssocID="{9881D315-E983-4238-BB65-E3D126655411}" presName="linear" presStyleCnt="0">
        <dgm:presLayoutVars>
          <dgm:dir/>
          <dgm:animLvl val="lvl"/>
          <dgm:resizeHandles val="exact"/>
        </dgm:presLayoutVars>
      </dgm:prSet>
      <dgm:spPr/>
    </dgm:pt>
    <dgm:pt modelId="{12F49934-6475-0F4A-89C9-8FE55F874A1C}" type="pres">
      <dgm:prSet presAssocID="{BE126F24-2C09-405F-B711-09D0C57ECC38}" presName="parentLin" presStyleCnt="0"/>
      <dgm:spPr/>
    </dgm:pt>
    <dgm:pt modelId="{A0382CF4-D19D-3E45-B3B9-0F851E6CD471}" type="pres">
      <dgm:prSet presAssocID="{BE126F24-2C09-405F-B711-09D0C57ECC38}" presName="parentLeftMargin" presStyleLbl="node1" presStyleIdx="0" presStyleCnt="3"/>
      <dgm:spPr/>
    </dgm:pt>
    <dgm:pt modelId="{33ABAA87-FC8C-6D43-AAC8-CDA023ED151A}" type="pres">
      <dgm:prSet presAssocID="{BE126F24-2C09-405F-B711-09D0C57ECC38}" presName="parentText" presStyleLbl="node1" presStyleIdx="0" presStyleCnt="3">
        <dgm:presLayoutVars>
          <dgm:chMax val="0"/>
          <dgm:bulletEnabled val="1"/>
        </dgm:presLayoutVars>
      </dgm:prSet>
      <dgm:spPr/>
    </dgm:pt>
    <dgm:pt modelId="{4C6B4FC4-2083-4A44-A96D-116FFA0F7257}" type="pres">
      <dgm:prSet presAssocID="{BE126F24-2C09-405F-B711-09D0C57ECC38}" presName="negativeSpace" presStyleCnt="0"/>
      <dgm:spPr/>
    </dgm:pt>
    <dgm:pt modelId="{E78B5A59-85B6-5F49-B86E-61CE3CFBA5B1}" type="pres">
      <dgm:prSet presAssocID="{BE126F24-2C09-405F-B711-09D0C57ECC38}" presName="childText" presStyleLbl="conFgAcc1" presStyleIdx="0" presStyleCnt="3">
        <dgm:presLayoutVars>
          <dgm:bulletEnabled val="1"/>
        </dgm:presLayoutVars>
      </dgm:prSet>
      <dgm:spPr>
        <a:solidFill>
          <a:schemeClr val="accent6">
            <a:lumMod val="20000"/>
            <a:lumOff val="80000"/>
            <a:alpha val="90000"/>
          </a:schemeClr>
        </a:solidFill>
      </dgm:spPr>
    </dgm:pt>
    <dgm:pt modelId="{703D4069-CFE0-FD4E-9C7C-BB29E0100AE6}" type="pres">
      <dgm:prSet presAssocID="{397CD5C2-C05B-4902-B44F-821EE20C93E1}" presName="spaceBetweenRectangles" presStyleCnt="0"/>
      <dgm:spPr/>
    </dgm:pt>
    <dgm:pt modelId="{32F28A44-E5DB-084F-844C-1DE45706D2EC}" type="pres">
      <dgm:prSet presAssocID="{DBE65EDD-2530-4A2F-A4A7-7597C6DCAAFD}" presName="parentLin" presStyleCnt="0"/>
      <dgm:spPr/>
    </dgm:pt>
    <dgm:pt modelId="{3A9B650E-6906-2C48-9A34-D8AF62D71967}" type="pres">
      <dgm:prSet presAssocID="{DBE65EDD-2530-4A2F-A4A7-7597C6DCAAFD}" presName="parentLeftMargin" presStyleLbl="node1" presStyleIdx="0" presStyleCnt="3"/>
      <dgm:spPr/>
    </dgm:pt>
    <dgm:pt modelId="{792E4659-559B-DB4D-B51E-C572B2F3D4C7}" type="pres">
      <dgm:prSet presAssocID="{DBE65EDD-2530-4A2F-A4A7-7597C6DCAAFD}" presName="parentText" presStyleLbl="node1" presStyleIdx="1" presStyleCnt="3">
        <dgm:presLayoutVars>
          <dgm:chMax val="0"/>
          <dgm:bulletEnabled val="1"/>
        </dgm:presLayoutVars>
      </dgm:prSet>
      <dgm:spPr/>
    </dgm:pt>
    <dgm:pt modelId="{92DAD384-C781-A047-8090-FA340FB6F9E8}" type="pres">
      <dgm:prSet presAssocID="{DBE65EDD-2530-4A2F-A4A7-7597C6DCAAFD}" presName="negativeSpace" presStyleCnt="0"/>
      <dgm:spPr/>
    </dgm:pt>
    <dgm:pt modelId="{D697454F-06AE-4F4F-97C5-F7E70BD8A5DA}" type="pres">
      <dgm:prSet presAssocID="{DBE65EDD-2530-4A2F-A4A7-7597C6DCAAFD}" presName="childText" presStyleLbl="conFgAcc1" presStyleIdx="1" presStyleCnt="3">
        <dgm:presLayoutVars>
          <dgm:bulletEnabled val="1"/>
        </dgm:presLayoutVars>
      </dgm:prSet>
      <dgm:spPr/>
    </dgm:pt>
    <dgm:pt modelId="{3B22FD38-D951-D14C-B3C0-B5F8EF6B4DDD}" type="pres">
      <dgm:prSet presAssocID="{9E896B66-A4BE-4BC3-B2EF-FCFB9497821F}" presName="spaceBetweenRectangles" presStyleCnt="0"/>
      <dgm:spPr/>
    </dgm:pt>
    <dgm:pt modelId="{CCBCED0A-46D9-FD42-8531-2F3E5A26AB1B}" type="pres">
      <dgm:prSet presAssocID="{5B3BBA11-41F8-4C7D-AE98-B9895C355975}" presName="parentLin" presStyleCnt="0"/>
      <dgm:spPr/>
    </dgm:pt>
    <dgm:pt modelId="{5AEDBE81-D432-2344-B132-EDCFE73A8F07}" type="pres">
      <dgm:prSet presAssocID="{5B3BBA11-41F8-4C7D-AE98-B9895C355975}" presName="parentLeftMargin" presStyleLbl="node1" presStyleIdx="1" presStyleCnt="3"/>
      <dgm:spPr/>
    </dgm:pt>
    <dgm:pt modelId="{311788EB-CB24-7647-A80C-2B36132516EE}" type="pres">
      <dgm:prSet presAssocID="{5B3BBA11-41F8-4C7D-AE98-B9895C355975}" presName="parentText" presStyleLbl="node1" presStyleIdx="2" presStyleCnt="3">
        <dgm:presLayoutVars>
          <dgm:chMax val="0"/>
          <dgm:bulletEnabled val="1"/>
        </dgm:presLayoutVars>
      </dgm:prSet>
      <dgm:spPr/>
    </dgm:pt>
    <dgm:pt modelId="{AA592E56-0E9C-F344-9DA5-1F1F4570D4E9}" type="pres">
      <dgm:prSet presAssocID="{5B3BBA11-41F8-4C7D-AE98-B9895C355975}" presName="negativeSpace" presStyleCnt="0"/>
      <dgm:spPr/>
    </dgm:pt>
    <dgm:pt modelId="{5B139A32-835C-7A4E-8DD8-79AB2A66D723}" type="pres">
      <dgm:prSet presAssocID="{5B3BBA11-41F8-4C7D-AE98-B9895C355975}" presName="childText" presStyleLbl="conFgAcc1" presStyleIdx="2" presStyleCnt="3">
        <dgm:presLayoutVars>
          <dgm:bulletEnabled val="1"/>
        </dgm:presLayoutVars>
      </dgm:prSet>
      <dgm:spPr>
        <a:solidFill>
          <a:schemeClr val="accent6">
            <a:lumMod val="20000"/>
            <a:lumOff val="80000"/>
            <a:alpha val="90000"/>
          </a:schemeClr>
        </a:solidFill>
      </dgm:spPr>
    </dgm:pt>
  </dgm:ptLst>
  <dgm:cxnLst>
    <dgm:cxn modelId="{90DFC30B-F58E-0346-8ED0-67C0E7C9241F}" type="presOf" srcId="{A602DB4E-55C7-46EB-AC47-3D5DEFEA0F0A}" destId="{D697454F-06AE-4F4F-97C5-F7E70BD8A5DA}" srcOrd="0" destOrd="1" presId="urn:microsoft.com/office/officeart/2005/8/layout/list1"/>
    <dgm:cxn modelId="{22F76814-AF78-114F-88E9-F1AC2EF00B13}" type="presOf" srcId="{BE126F24-2C09-405F-B711-09D0C57ECC38}" destId="{A0382CF4-D19D-3E45-B3B9-0F851E6CD471}" srcOrd="0" destOrd="0" presId="urn:microsoft.com/office/officeart/2005/8/layout/list1"/>
    <dgm:cxn modelId="{B3056238-97B3-834B-9291-85B676E4FCC1}" type="presOf" srcId="{DBE65EDD-2530-4A2F-A4A7-7597C6DCAAFD}" destId="{792E4659-559B-DB4D-B51E-C572B2F3D4C7}" srcOrd="1" destOrd="0" presId="urn:microsoft.com/office/officeart/2005/8/layout/list1"/>
    <dgm:cxn modelId="{CDDB9048-6BF6-4284-AC40-26792ADAD6C9}" srcId="{9881D315-E983-4238-BB65-E3D126655411}" destId="{DBE65EDD-2530-4A2F-A4A7-7597C6DCAAFD}" srcOrd="1" destOrd="0" parTransId="{C57F9298-D5A1-4318-B693-4E1416A6BFDC}" sibTransId="{9E896B66-A4BE-4BC3-B2EF-FCFB9497821F}"/>
    <dgm:cxn modelId="{9C3FE460-D02C-AA48-BFF0-1E1E6AB5C511}" type="presOf" srcId="{5B3BBA11-41F8-4C7D-AE98-B9895C355975}" destId="{311788EB-CB24-7647-A80C-2B36132516EE}" srcOrd="1" destOrd="0" presId="urn:microsoft.com/office/officeart/2005/8/layout/list1"/>
    <dgm:cxn modelId="{893EB48C-9E0C-4DBB-9A92-086592D58F0E}" srcId="{DBE65EDD-2530-4A2F-A4A7-7597C6DCAAFD}" destId="{A602DB4E-55C7-46EB-AC47-3D5DEFEA0F0A}" srcOrd="1" destOrd="0" parTransId="{6C68BF6F-4896-47C5-A929-01FE19945B96}" sibTransId="{2C9178C4-F084-476B-80B3-C2D544DE8CEA}"/>
    <dgm:cxn modelId="{0FC9F58C-3AB2-4D31-83C2-E7B64BFAC134}" srcId="{9881D315-E983-4238-BB65-E3D126655411}" destId="{5B3BBA11-41F8-4C7D-AE98-B9895C355975}" srcOrd="2" destOrd="0" parTransId="{9C60BEE7-A405-49FA-8DCE-1D0AC194DC50}" sibTransId="{D148CEB4-A989-42CB-9B55-CF717EB55ADE}"/>
    <dgm:cxn modelId="{970D658D-7AEC-894F-8CCE-15E582270184}" type="presOf" srcId="{DBE65EDD-2530-4A2F-A4A7-7597C6DCAAFD}" destId="{3A9B650E-6906-2C48-9A34-D8AF62D71967}" srcOrd="0" destOrd="0" presId="urn:microsoft.com/office/officeart/2005/8/layout/list1"/>
    <dgm:cxn modelId="{E4440D96-350C-A547-9357-120E25E0A833}" type="presOf" srcId="{9881D315-E983-4238-BB65-E3D126655411}" destId="{40891CA4-1A40-C049-BCFB-CD4F77D5891F}" srcOrd="0" destOrd="0" presId="urn:microsoft.com/office/officeart/2005/8/layout/list1"/>
    <dgm:cxn modelId="{5C49C0D1-A80B-4343-B852-9698F41323DB}" srcId="{9881D315-E983-4238-BB65-E3D126655411}" destId="{BE126F24-2C09-405F-B711-09D0C57ECC38}" srcOrd="0" destOrd="0" parTransId="{A83A50A3-F43D-4F75-8F0D-7F970840FC72}" sibTransId="{397CD5C2-C05B-4902-B44F-821EE20C93E1}"/>
    <dgm:cxn modelId="{498AFFDF-BE2F-7E4E-97EF-C32B18B5C46B}" type="presOf" srcId="{BE126F24-2C09-405F-B711-09D0C57ECC38}" destId="{33ABAA87-FC8C-6D43-AAC8-CDA023ED151A}" srcOrd="1" destOrd="0" presId="urn:microsoft.com/office/officeart/2005/8/layout/list1"/>
    <dgm:cxn modelId="{AD73B4E0-4FFD-E74E-8DA5-86DB74A015CE}" type="presOf" srcId="{70F79D61-52E7-4633-A89E-7F0F5B75253E}" destId="{D697454F-06AE-4F4F-97C5-F7E70BD8A5DA}" srcOrd="0" destOrd="0" presId="urn:microsoft.com/office/officeart/2005/8/layout/list1"/>
    <dgm:cxn modelId="{9329EFE4-C019-4113-8E9B-5D4E16CFFBC8}" srcId="{DBE65EDD-2530-4A2F-A4A7-7597C6DCAAFD}" destId="{70F79D61-52E7-4633-A89E-7F0F5B75253E}" srcOrd="0" destOrd="0" parTransId="{CFB0C622-A5E6-4443-A5E9-8BF688A63A3E}" sibTransId="{661E69B0-4CE0-4B6A-A3A8-749623BBF0B0}"/>
    <dgm:cxn modelId="{3DF15BEB-71D9-1549-A02D-8AC75F72AFA6}" type="presOf" srcId="{5B3BBA11-41F8-4C7D-AE98-B9895C355975}" destId="{5AEDBE81-D432-2344-B132-EDCFE73A8F07}" srcOrd="0" destOrd="0" presId="urn:microsoft.com/office/officeart/2005/8/layout/list1"/>
    <dgm:cxn modelId="{EBB4E700-38E8-464F-A36B-FD81930288C1}" type="presParOf" srcId="{40891CA4-1A40-C049-BCFB-CD4F77D5891F}" destId="{12F49934-6475-0F4A-89C9-8FE55F874A1C}" srcOrd="0" destOrd="0" presId="urn:microsoft.com/office/officeart/2005/8/layout/list1"/>
    <dgm:cxn modelId="{5EBAFA0F-4E73-424D-AF9D-F9591B6338E4}" type="presParOf" srcId="{12F49934-6475-0F4A-89C9-8FE55F874A1C}" destId="{A0382CF4-D19D-3E45-B3B9-0F851E6CD471}" srcOrd="0" destOrd="0" presId="urn:microsoft.com/office/officeart/2005/8/layout/list1"/>
    <dgm:cxn modelId="{CBB24428-A934-704F-A0B5-2D7C8E32403D}" type="presParOf" srcId="{12F49934-6475-0F4A-89C9-8FE55F874A1C}" destId="{33ABAA87-FC8C-6D43-AAC8-CDA023ED151A}" srcOrd="1" destOrd="0" presId="urn:microsoft.com/office/officeart/2005/8/layout/list1"/>
    <dgm:cxn modelId="{30278912-C3C0-E241-AAEF-5669D204527E}" type="presParOf" srcId="{40891CA4-1A40-C049-BCFB-CD4F77D5891F}" destId="{4C6B4FC4-2083-4A44-A96D-116FFA0F7257}" srcOrd="1" destOrd="0" presId="urn:microsoft.com/office/officeart/2005/8/layout/list1"/>
    <dgm:cxn modelId="{2FD0BE75-1BD3-E947-8EDF-873F194F740E}" type="presParOf" srcId="{40891CA4-1A40-C049-BCFB-CD4F77D5891F}" destId="{E78B5A59-85B6-5F49-B86E-61CE3CFBA5B1}" srcOrd="2" destOrd="0" presId="urn:microsoft.com/office/officeart/2005/8/layout/list1"/>
    <dgm:cxn modelId="{CDE9ECE6-FB31-0C47-A54F-A92E2F941134}" type="presParOf" srcId="{40891CA4-1A40-C049-BCFB-CD4F77D5891F}" destId="{703D4069-CFE0-FD4E-9C7C-BB29E0100AE6}" srcOrd="3" destOrd="0" presId="urn:microsoft.com/office/officeart/2005/8/layout/list1"/>
    <dgm:cxn modelId="{6210BAF0-2800-B44B-A92B-4D1B02CCB4BE}" type="presParOf" srcId="{40891CA4-1A40-C049-BCFB-CD4F77D5891F}" destId="{32F28A44-E5DB-084F-844C-1DE45706D2EC}" srcOrd="4" destOrd="0" presId="urn:microsoft.com/office/officeart/2005/8/layout/list1"/>
    <dgm:cxn modelId="{FBB0049D-87F4-0D42-AAE9-B6B9601F7EF0}" type="presParOf" srcId="{32F28A44-E5DB-084F-844C-1DE45706D2EC}" destId="{3A9B650E-6906-2C48-9A34-D8AF62D71967}" srcOrd="0" destOrd="0" presId="urn:microsoft.com/office/officeart/2005/8/layout/list1"/>
    <dgm:cxn modelId="{FFED4FE0-2A12-614A-8CCD-F7F9C1BF70DB}" type="presParOf" srcId="{32F28A44-E5DB-084F-844C-1DE45706D2EC}" destId="{792E4659-559B-DB4D-B51E-C572B2F3D4C7}" srcOrd="1" destOrd="0" presId="urn:microsoft.com/office/officeart/2005/8/layout/list1"/>
    <dgm:cxn modelId="{15FE685C-2C21-1948-90D5-7C10308FC0FC}" type="presParOf" srcId="{40891CA4-1A40-C049-BCFB-CD4F77D5891F}" destId="{92DAD384-C781-A047-8090-FA340FB6F9E8}" srcOrd="5" destOrd="0" presId="urn:microsoft.com/office/officeart/2005/8/layout/list1"/>
    <dgm:cxn modelId="{318C5D4E-0B5D-8F41-8279-DFF19E6E9CFD}" type="presParOf" srcId="{40891CA4-1A40-C049-BCFB-CD4F77D5891F}" destId="{D697454F-06AE-4F4F-97C5-F7E70BD8A5DA}" srcOrd="6" destOrd="0" presId="urn:microsoft.com/office/officeart/2005/8/layout/list1"/>
    <dgm:cxn modelId="{AC84ED5A-C80E-BF46-9186-C36F952B9874}" type="presParOf" srcId="{40891CA4-1A40-C049-BCFB-CD4F77D5891F}" destId="{3B22FD38-D951-D14C-B3C0-B5F8EF6B4DDD}" srcOrd="7" destOrd="0" presId="urn:microsoft.com/office/officeart/2005/8/layout/list1"/>
    <dgm:cxn modelId="{2DD6BE68-9715-5846-AC74-DF1007AD4AA1}" type="presParOf" srcId="{40891CA4-1A40-C049-BCFB-CD4F77D5891F}" destId="{CCBCED0A-46D9-FD42-8531-2F3E5A26AB1B}" srcOrd="8" destOrd="0" presId="urn:microsoft.com/office/officeart/2005/8/layout/list1"/>
    <dgm:cxn modelId="{BDF3C9D4-1D26-1E4D-818D-50B2E9C162FB}" type="presParOf" srcId="{CCBCED0A-46D9-FD42-8531-2F3E5A26AB1B}" destId="{5AEDBE81-D432-2344-B132-EDCFE73A8F07}" srcOrd="0" destOrd="0" presId="urn:microsoft.com/office/officeart/2005/8/layout/list1"/>
    <dgm:cxn modelId="{01FC5B19-1774-7B47-8518-439F5F34CD11}" type="presParOf" srcId="{CCBCED0A-46D9-FD42-8531-2F3E5A26AB1B}" destId="{311788EB-CB24-7647-A80C-2B36132516EE}" srcOrd="1" destOrd="0" presId="urn:microsoft.com/office/officeart/2005/8/layout/list1"/>
    <dgm:cxn modelId="{B4325821-5770-7C4B-92C8-1FCF527BDE5A}" type="presParOf" srcId="{40891CA4-1A40-C049-BCFB-CD4F77D5891F}" destId="{AA592E56-0E9C-F344-9DA5-1F1F4570D4E9}" srcOrd="9" destOrd="0" presId="urn:microsoft.com/office/officeart/2005/8/layout/list1"/>
    <dgm:cxn modelId="{DC460CB9-BF4B-4E4C-9C23-F916D7CC3AA9}" type="presParOf" srcId="{40891CA4-1A40-C049-BCFB-CD4F77D5891F}" destId="{5B139A32-835C-7A4E-8DD8-79AB2A66D72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5A59-85B6-5F49-B86E-61CE3CFBA5B1}">
      <dsp:nvSpPr>
        <dsp:cNvPr id="0" name=""/>
        <dsp:cNvSpPr/>
      </dsp:nvSpPr>
      <dsp:spPr>
        <a:xfrm>
          <a:off x="0" y="484008"/>
          <a:ext cx="5029199" cy="756000"/>
        </a:xfrm>
        <a:prstGeom prst="rect">
          <a:avLst/>
        </a:prstGeom>
        <a:solidFill>
          <a:schemeClr val="accent6">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ABAA87-FC8C-6D43-AAC8-CDA023ED151A}">
      <dsp:nvSpPr>
        <dsp:cNvPr id="0" name=""/>
        <dsp:cNvSpPr/>
      </dsp:nvSpPr>
      <dsp:spPr>
        <a:xfrm>
          <a:off x="251460" y="41208"/>
          <a:ext cx="3520440" cy="885600"/>
        </a:xfrm>
        <a:prstGeom prst="roundRect">
          <a:avLst/>
        </a:prstGeom>
        <a:solidFill>
          <a:schemeClr val="accent6">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64" tIns="0" rIns="133064"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Instrumental Value</a:t>
          </a:r>
        </a:p>
      </dsp:txBody>
      <dsp:txXfrm>
        <a:off x="294691" y="84439"/>
        <a:ext cx="3433978" cy="799138"/>
      </dsp:txXfrm>
    </dsp:sp>
    <dsp:sp modelId="{D697454F-06AE-4F4F-97C5-F7E70BD8A5DA}">
      <dsp:nvSpPr>
        <dsp:cNvPr id="0" name=""/>
        <dsp:cNvSpPr/>
      </dsp:nvSpPr>
      <dsp:spPr>
        <a:xfrm>
          <a:off x="0" y="1844808"/>
          <a:ext cx="5029199" cy="1701000"/>
        </a:xfrm>
        <a:prstGeom prst="rect">
          <a:avLst/>
        </a:prstGeom>
        <a:solidFill>
          <a:schemeClr val="accent6">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0322" tIns="624840" rIns="390322"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Subjective</a:t>
          </a:r>
        </a:p>
        <a:p>
          <a:pPr marL="285750" lvl="1" indent="-285750" algn="l" defTabSz="1333500">
            <a:lnSpc>
              <a:spcPct val="90000"/>
            </a:lnSpc>
            <a:spcBef>
              <a:spcPct val="0"/>
            </a:spcBef>
            <a:spcAft>
              <a:spcPct val="15000"/>
            </a:spcAft>
            <a:buChar char="•"/>
          </a:pPr>
          <a:r>
            <a:rPr lang="en-US" sz="3000" kern="1200" dirty="0"/>
            <a:t>Objective</a:t>
          </a:r>
        </a:p>
      </dsp:txBody>
      <dsp:txXfrm>
        <a:off x="0" y="1844808"/>
        <a:ext cx="5029199" cy="1701000"/>
      </dsp:txXfrm>
    </dsp:sp>
    <dsp:sp modelId="{792E4659-559B-DB4D-B51E-C572B2F3D4C7}">
      <dsp:nvSpPr>
        <dsp:cNvPr id="0" name=""/>
        <dsp:cNvSpPr/>
      </dsp:nvSpPr>
      <dsp:spPr>
        <a:xfrm>
          <a:off x="251460" y="1402008"/>
          <a:ext cx="3520440" cy="885600"/>
        </a:xfrm>
        <a:prstGeom prst="roundRect">
          <a:avLst/>
        </a:prstGeom>
        <a:solidFill>
          <a:schemeClr val="accent6">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64" tIns="0" rIns="133064"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Intrinsic Value</a:t>
          </a:r>
        </a:p>
      </dsp:txBody>
      <dsp:txXfrm>
        <a:off x="294691" y="1445239"/>
        <a:ext cx="3433978" cy="799138"/>
      </dsp:txXfrm>
    </dsp:sp>
    <dsp:sp modelId="{5B139A32-835C-7A4E-8DD8-79AB2A66D723}">
      <dsp:nvSpPr>
        <dsp:cNvPr id="0" name=""/>
        <dsp:cNvSpPr/>
      </dsp:nvSpPr>
      <dsp:spPr>
        <a:xfrm>
          <a:off x="0" y="4150609"/>
          <a:ext cx="5029199" cy="756000"/>
        </a:xfrm>
        <a:prstGeom prst="rect">
          <a:avLst/>
        </a:prstGeom>
        <a:solidFill>
          <a:schemeClr val="accent6">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788EB-CB24-7647-A80C-2B36132516EE}">
      <dsp:nvSpPr>
        <dsp:cNvPr id="0" name=""/>
        <dsp:cNvSpPr/>
      </dsp:nvSpPr>
      <dsp:spPr>
        <a:xfrm>
          <a:off x="251460" y="3707809"/>
          <a:ext cx="3520440" cy="885600"/>
        </a:xfrm>
        <a:prstGeom prst="roundRect">
          <a:avLst/>
        </a:prstGeom>
        <a:solidFill>
          <a:schemeClr val="accent6">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064" tIns="0" rIns="133064" bIns="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tx1"/>
              </a:solidFill>
            </a:rPr>
            <a:t>Relational Value</a:t>
          </a:r>
        </a:p>
      </dsp:txBody>
      <dsp:txXfrm>
        <a:off x="294691" y="3751040"/>
        <a:ext cx="3433978"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t>Notes to Instructor: </a:t>
            </a:r>
            <a:r>
              <a:rPr lang="en-US" b="0" dirty="0"/>
              <a:t>Be sure to ask learners to consider what assumptions they believe are influencing their response. </a:t>
            </a:r>
            <a:endParaRPr b="1" dirty="0"/>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t>Notes to Instructor: </a:t>
            </a:r>
            <a:r>
              <a:rPr lang="en-US" b="0" dirty="0"/>
              <a:t>Many people believe that, in reality, these three are </a:t>
            </a:r>
            <a:r>
              <a:rPr lang="en-US" b="0" i="1" dirty="0"/>
              <a:t>not</a:t>
            </a:r>
            <a:r>
              <a:rPr lang="en-US" b="0" i="0" dirty="0"/>
              <a:t> totally separable. They may represent a continuum, or the learners may feel that some of them are not really separable.  For example, some ethicists and scholars believe the relational values are no different from instrumental in that the viewer “gets” something from the natural feature even it is not monetary. </a:t>
            </a:r>
            <a:endParaRPr b="1" dirty="0"/>
          </a:p>
        </p:txBody>
      </p:sp>
      <p:sp>
        <p:nvSpPr>
          <p:cNvPr id="116" name="Google Shape;1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t>Notes to Instructor: </a:t>
            </a:r>
            <a:r>
              <a:rPr lang="en-US" b="0" i="0" dirty="0"/>
              <a:t>The d</a:t>
            </a:r>
            <a:r>
              <a:rPr lang="en-US" b="0" dirty="0"/>
              <a:t>irect use of nature with obvious economic value includes fishing and timber extraction. The image at the top left of the created wetland is valued because of it stores water and minimizes flooding in urban areas. It is worth pointing out to the learners that this created wetland (i.e., human-constructed) is a substitution for a natural wetland, and its creation is also a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source of income </a:t>
            </a:r>
            <a:r>
              <a:rPr lang="en-US" b="0" dirty="0"/>
              <a:t>for many environmental consulting firms. </a:t>
            </a:r>
            <a:endParaRPr b="1" dirty="0"/>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t>Notes to Instructor</a:t>
            </a:r>
            <a:r>
              <a:rPr lang="en-US" b="1" dirty="0"/>
              <a:t>: </a:t>
            </a:r>
            <a:r>
              <a:rPr lang="en-US" b="0" dirty="0"/>
              <a:t>These images may not be construed by some to be reflective of subjective intrinsic. The elephant in water was selected as an example on the left because its value could depend on where people live. For example, for some people in Africa, elephants  may be dangerous, while people on safaris may view them as having intrinsic value. In the center, the scientist studying the rock formation may view the rock as being intrinsically valuable, but she may be basing this value on her understanding of geologic history. Similarly, the parasitic wasp on the right may have intrinsic value to those who understand that it parasitizes crop and garden pests. </a:t>
            </a:r>
            <a:endParaRPr b="1" dirty="0"/>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t>Notes to Instructor: </a:t>
            </a:r>
            <a:r>
              <a:rPr lang="en-US" b="0" dirty="0"/>
              <a:t>Many images could be used to illustrate intrinsic value. A few beautiful images were selected as examples, but for many people/cultures, nature need not convey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beauty</a:t>
            </a:r>
            <a:r>
              <a:rPr lang="en-US" b="0" dirty="0"/>
              <a:t> to be viewed as inherently valuable. </a:t>
            </a:r>
            <a:endParaRPr b="1" dirty="0"/>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1" dirty="0">
                <a:solidFill>
                  <a:srgbClr val="1C1D1E"/>
                </a:solidFill>
                <a:latin typeface="Open Sans"/>
                <a:ea typeface="Open Sans"/>
                <a:cs typeface="Open Sans"/>
                <a:sym typeface="Open Sans"/>
              </a:rPr>
              <a:t>Notes to Instructor (Useful background): </a:t>
            </a:r>
            <a:r>
              <a:rPr lang="en-US" b="0" i="0" dirty="0">
                <a:solidFill>
                  <a:srgbClr val="1C1D1E"/>
                </a:solidFill>
                <a:latin typeface="Open Sans"/>
                <a:ea typeface="Open Sans"/>
                <a:cs typeface="Open Sans"/>
                <a:sym typeface="Open Sans"/>
              </a:rPr>
              <a:t>Buddhists believe it is critical to be mindful of nature, to live simply, and  to respect the cycle and balance of nature so that everything can continue for future generations—to be positive forces in conservation. Farmers engage with nature and often reflect on the soils value to them or how they “know the soil.”  People walking in nature may value it for spiritual or mental wellness. </a:t>
            </a:r>
            <a:endParaRPr dirty="0"/>
          </a:p>
        </p:txBody>
      </p:sp>
      <p:sp>
        <p:nvSpPr>
          <p:cNvPr id="159" name="Google Shape;1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7"/>
          <p:cNvSpPr>
            <a:spLocks noGrp="1"/>
          </p:cNvSpPr>
          <p:nvPr>
            <p:ph type="pic" idx="2"/>
          </p:nvPr>
        </p:nvSpPr>
        <p:spPr>
          <a:xfrm>
            <a:off x="5183188" y="987425"/>
            <a:ext cx="6172200" cy="4873625"/>
          </a:xfrm>
          <a:prstGeom prst="rect">
            <a:avLst/>
          </a:prstGeom>
          <a:noFill/>
          <a:ln>
            <a:noFill/>
          </a:ln>
        </p:spPr>
      </p:sp>
      <p:sp>
        <p:nvSpPr>
          <p:cNvPr id="68" name="Google Shape;68;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838200" y="2628347"/>
            <a:ext cx="10640754" cy="77584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4000" b="1" dirty="0"/>
              <a:t>Ecosystem Services – Part 3:</a:t>
            </a:r>
            <a:br>
              <a:rPr lang="en-US" sz="4000" b="1" dirty="0"/>
            </a:br>
            <a:r>
              <a:rPr lang="en-US" sz="4000" b="1" dirty="0"/>
              <a:t>Ecosystem Services vs. Intrinsic Value </a:t>
            </a:r>
            <a:endParaRPr dirty="0"/>
          </a:p>
        </p:txBody>
      </p:sp>
      <p:grpSp>
        <p:nvGrpSpPr>
          <p:cNvPr id="91" name="Google Shape;91;p1"/>
          <p:cNvGrpSpPr/>
          <p:nvPr/>
        </p:nvGrpSpPr>
        <p:grpSpPr>
          <a:xfrm flipH="1">
            <a:off x="9676747" y="0"/>
            <a:ext cx="2514948" cy="2174333"/>
            <a:chOff x="-305" y="-4155"/>
            <a:chExt cx="2514948" cy="2174333"/>
          </a:xfrm>
        </p:grpSpPr>
        <p:sp>
          <p:nvSpPr>
            <p:cNvPr id="92" name="Google Shape;92;p1"/>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0" i="0" u="none" strike="noStrike" cap="none">
                <a:solidFill>
                  <a:schemeClr val="lt1"/>
                </a:solidFill>
                <a:latin typeface="Calibri"/>
                <a:ea typeface="Calibri"/>
                <a:cs typeface="Calibri"/>
                <a:sym typeface="Calibri"/>
              </a:endParaRPr>
            </a:p>
          </p:txBody>
        </p:sp>
        <p:sp>
          <p:nvSpPr>
            <p:cNvPr id="95" name="Google Shape;95;p1"/>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96" name="Google Shape;96;p1" descr="A picture containing text, clipart&#10;&#10;Description automatically generated"/>
          <p:cNvPicPr preferRelativeResize="0"/>
          <p:nvPr/>
        </p:nvPicPr>
        <p:blipFill rotWithShape="1">
          <a:blip r:embed="rId3">
            <a:alphaModFix/>
          </a:blip>
          <a:srcRect/>
          <a:stretch/>
        </p:blipFill>
        <p:spPr>
          <a:xfrm>
            <a:off x="402723" y="539346"/>
            <a:ext cx="3421356" cy="1248796"/>
          </a:xfrm>
          <a:prstGeom prst="rect">
            <a:avLst/>
          </a:prstGeom>
          <a:noFill/>
          <a:ln>
            <a:noFill/>
          </a:ln>
        </p:spPr>
      </p:pic>
      <p:grpSp>
        <p:nvGrpSpPr>
          <p:cNvPr id="97" name="Google Shape;97;p1"/>
          <p:cNvGrpSpPr/>
          <p:nvPr/>
        </p:nvGrpSpPr>
        <p:grpSpPr>
          <a:xfrm rot="10800000" flipH="1">
            <a:off x="-305" y="4322879"/>
            <a:ext cx="3378428" cy="2535121"/>
            <a:chOff x="-305" y="-1"/>
            <a:chExt cx="3832880" cy="2876136"/>
          </a:xfrm>
        </p:grpSpPr>
        <p:sp>
          <p:nvSpPr>
            <p:cNvPr id="98" name="Google Shape;98;p1"/>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1"/>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sp useBgFill="1">
        <p:nvSpPr>
          <p:cNvPr id="121" name="Rectangle 116">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2"/>
          <p:cNvSpPr txBox="1">
            <a:spLocks noGrp="1"/>
          </p:cNvSpPr>
          <p:nvPr>
            <p:ph type="title"/>
          </p:nvPr>
        </p:nvSpPr>
        <p:spPr>
          <a:xfrm>
            <a:off x="838200" y="365125"/>
            <a:ext cx="10515600" cy="1853664"/>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400"/>
            </a:pPr>
            <a:r>
              <a:rPr lang="en-US" sz="5200" b="1" kern="1200" dirty="0">
                <a:solidFill>
                  <a:schemeClr val="tx1"/>
                </a:solidFill>
                <a:latin typeface="+mj-lt"/>
                <a:ea typeface="+mj-ea"/>
                <a:cs typeface="+mj-cs"/>
                <a:sym typeface="Calibri"/>
              </a:rPr>
              <a:t>Do These Have Intrinsic Value?</a:t>
            </a:r>
            <a:endParaRPr lang="en-US" sz="5200" kern="1200" dirty="0">
              <a:solidFill>
                <a:schemeClr val="tx1"/>
              </a:solidFill>
              <a:latin typeface="+mj-lt"/>
              <a:ea typeface="+mj-ea"/>
              <a:cs typeface="+mj-cs"/>
            </a:endParaRPr>
          </a:p>
        </p:txBody>
      </p:sp>
      <p:pic>
        <p:nvPicPr>
          <p:cNvPr id="111" name="Google Shape;111;p2" descr="A picture containing arthropod, dish, lobster&#10;&#10;Description automatically generated"/>
          <p:cNvPicPr preferRelativeResize="0"/>
          <p:nvPr/>
        </p:nvPicPr>
        <p:blipFill rotWithShape="1">
          <a:blip r:embed="rId3"/>
          <a:srcRect l="3412" r="12677" b="-3"/>
          <a:stretch/>
        </p:blipFill>
        <p:spPr>
          <a:xfrm>
            <a:off x="198741" y="2410448"/>
            <a:ext cx="5803323" cy="3890357"/>
          </a:xfrm>
          <a:prstGeom prst="rect">
            <a:avLst/>
          </a:prstGeom>
          <a:noFill/>
        </p:spPr>
      </p:pic>
      <p:pic>
        <p:nvPicPr>
          <p:cNvPr id="112" name="Google Shape;112;p2" descr="A picture containing insect&#10;&#10;Description automatically generated"/>
          <p:cNvPicPr preferRelativeResize="0"/>
          <p:nvPr/>
        </p:nvPicPr>
        <p:blipFill rotWithShape="1">
          <a:blip r:embed="rId4"/>
          <a:srcRect r="3413" b="2"/>
          <a:stretch/>
        </p:blipFill>
        <p:spPr>
          <a:xfrm>
            <a:off x="6189934" y="2410448"/>
            <a:ext cx="5803323" cy="3890357"/>
          </a:xfrm>
          <a:prstGeom prst="rect">
            <a:avLst/>
          </a:prstGeom>
          <a:noFill/>
        </p:spPr>
      </p:pic>
      <p:sp>
        <p:nvSpPr>
          <p:cNvPr id="109" name="Google Shape;109;p2"/>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a:solidFill>
                  <a:schemeClr val="tx1">
                    <a:tint val="75000"/>
                  </a:schemeClr>
                </a:solidFill>
                <a:latin typeface="+mn-lt"/>
                <a:ea typeface="+mn-ea"/>
                <a:cs typeface="+mn-cs"/>
              </a:rPr>
              <a:pPr lvl="0" indent="0">
                <a:spcBef>
                  <a:spcPts val="0"/>
                </a:spcBef>
                <a:spcAft>
                  <a:spcPts val="600"/>
                </a:spcAft>
                <a:buNone/>
              </a:pPr>
              <a:t>1</a:t>
            </a:fld>
            <a:endParaRPr lang="en-US" kern="1200">
              <a:solidFill>
                <a:schemeClr val="tx1">
                  <a:tint val="75000"/>
                </a:schemeClr>
              </a:solidFill>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58086AEC-04C2-4BC4-BFB8-0135965C7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0C3BE3F-B8A9-4DC9-A867-EC91736FA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4" name="Group 143">
            <a:extLst>
              <a:ext uri="{FF2B5EF4-FFF2-40B4-BE49-F238E27FC236}">
                <a16:creationId xmlns:a16="http://schemas.microsoft.com/office/drawing/2014/main" id="{0CA2F3D1-53F2-478B-949B-6D4EA2E4E4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55386"/>
            <a:ext cx="5378624" cy="6402614"/>
            <a:chOff x="-19221" y="197691"/>
            <a:chExt cx="5378624" cy="6402614"/>
          </a:xfrm>
        </p:grpSpPr>
        <p:sp>
          <p:nvSpPr>
            <p:cNvPr id="145" name="Freeform: Shape 144">
              <a:extLst>
                <a:ext uri="{FF2B5EF4-FFF2-40B4-BE49-F238E27FC236}">
                  <a16:creationId xmlns:a16="http://schemas.microsoft.com/office/drawing/2014/main" id="{6E53A4EE-6F9B-4EC8-9840-708F509D9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145">
              <a:extLst>
                <a:ext uri="{FF2B5EF4-FFF2-40B4-BE49-F238E27FC236}">
                  <a16:creationId xmlns:a16="http://schemas.microsoft.com/office/drawing/2014/main" id="{CD8289AA-777C-4230-BABC-203458BF6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Freeform: Shape 146">
              <a:extLst>
                <a:ext uri="{FF2B5EF4-FFF2-40B4-BE49-F238E27FC236}">
                  <a16:creationId xmlns:a16="http://schemas.microsoft.com/office/drawing/2014/main" id="{39D76777-71BF-4FFF-B568-E58E46EB1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8" name="Freeform: Shape 147">
              <a:extLst>
                <a:ext uri="{FF2B5EF4-FFF2-40B4-BE49-F238E27FC236}">
                  <a16:creationId xmlns:a16="http://schemas.microsoft.com/office/drawing/2014/main" id="{72CDCD53-6393-431A-9E75-109BC8362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Freeform: Shape 148">
              <a:extLst>
                <a:ext uri="{FF2B5EF4-FFF2-40B4-BE49-F238E27FC236}">
                  <a16:creationId xmlns:a16="http://schemas.microsoft.com/office/drawing/2014/main" id="{DA62198F-7D76-4A2A-9669-40E5E8A3C8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8" name="Google Shape;118;p3"/>
          <p:cNvSpPr txBox="1">
            <a:spLocks noGrp="1"/>
          </p:cNvSpPr>
          <p:nvPr>
            <p:ph type="title"/>
          </p:nvPr>
        </p:nvSpPr>
        <p:spPr>
          <a:xfrm>
            <a:off x="292361" y="2121207"/>
            <a:ext cx="3659777" cy="2820908"/>
          </a:xfrm>
          <a:prstGeom prst="rect">
            <a:avLst/>
          </a:prstGeom>
        </p:spPr>
        <p:txBody>
          <a:bodyPr spcFirstLastPara="1" lIns="91425" tIns="45700" rIns="91425" bIns="45700" anchorCtr="0">
            <a:normAutofit fontScale="90000"/>
          </a:bodyPr>
          <a:lstStyle/>
          <a:p>
            <a:pPr marL="0" lvl="0" indent="0" rtl="0">
              <a:spcBef>
                <a:spcPts val="0"/>
              </a:spcBef>
              <a:spcAft>
                <a:spcPts val="0"/>
              </a:spcAft>
              <a:buClr>
                <a:schemeClr val="dk1"/>
              </a:buClr>
              <a:buSzPct val="100000"/>
              <a:buFont typeface="Calibri"/>
              <a:buNone/>
            </a:pPr>
            <a:r>
              <a:rPr lang="en-US" sz="3600" b="1" dirty="0">
                <a:solidFill>
                  <a:schemeClr val="tx1"/>
                </a:solidFill>
                <a:latin typeface="Calibri"/>
                <a:ea typeface="Calibri"/>
                <a:cs typeface="Calibri"/>
                <a:sym typeface="Calibri"/>
              </a:rPr>
              <a:t>Values – How </a:t>
            </a:r>
            <a:r>
              <a:rPr lang="en-US" sz="3600" b="1" dirty="0">
                <a:solidFill>
                  <a:schemeClr val="tx1"/>
                </a:solidFill>
              </a:rPr>
              <a:t>D</a:t>
            </a:r>
            <a:r>
              <a:rPr lang="en-US" sz="3600" b="1" dirty="0">
                <a:solidFill>
                  <a:schemeClr val="tx1"/>
                </a:solidFill>
                <a:latin typeface="Calibri"/>
                <a:ea typeface="Calibri"/>
                <a:cs typeface="Calibri"/>
                <a:sym typeface="Calibri"/>
              </a:rPr>
              <a:t>o the Following </a:t>
            </a:r>
            <a:r>
              <a:rPr lang="en-US" sz="3600" b="1" dirty="0">
                <a:solidFill>
                  <a:schemeClr val="tx1"/>
                </a:solidFill>
              </a:rPr>
              <a:t>D</a:t>
            </a:r>
            <a:r>
              <a:rPr lang="en-US" sz="3600" b="1" dirty="0">
                <a:solidFill>
                  <a:schemeClr val="tx1"/>
                </a:solidFill>
                <a:latin typeface="Calibri"/>
                <a:ea typeface="Calibri"/>
                <a:cs typeface="Calibri"/>
                <a:sym typeface="Calibri"/>
              </a:rPr>
              <a:t>iffer?</a:t>
            </a:r>
            <a:br>
              <a:rPr lang="en-US" sz="3100" dirty="0">
                <a:solidFill>
                  <a:schemeClr val="tx1"/>
                </a:solidFill>
                <a:latin typeface="Calibri"/>
                <a:ea typeface="Calibri"/>
                <a:cs typeface="Calibri"/>
                <a:sym typeface="Calibri"/>
              </a:rPr>
            </a:br>
            <a:r>
              <a:rPr lang="en-US" sz="3100" i="1" dirty="0">
                <a:solidFill>
                  <a:schemeClr val="tx1"/>
                </a:solidFill>
                <a:latin typeface="Calibri"/>
                <a:ea typeface="Calibri"/>
                <a:cs typeface="Calibri"/>
                <a:sym typeface="Calibri"/>
              </a:rPr>
              <a:t>Define each and provide some potential examples.</a:t>
            </a:r>
            <a:br>
              <a:rPr lang="en-US" sz="3100" b="1" dirty="0">
                <a:solidFill>
                  <a:schemeClr val="tx2"/>
                </a:solidFill>
                <a:latin typeface="Calibri"/>
                <a:ea typeface="Calibri"/>
                <a:cs typeface="Calibri"/>
                <a:sym typeface="Calibri"/>
              </a:rPr>
            </a:br>
            <a:endParaRPr lang="en-US" sz="3100" b="1" dirty="0">
              <a:solidFill>
                <a:schemeClr val="tx2"/>
              </a:solidFill>
              <a:latin typeface="Calibri"/>
              <a:ea typeface="Calibri"/>
              <a:cs typeface="Calibri"/>
              <a:sym typeface="Calibri"/>
            </a:endParaRPr>
          </a:p>
        </p:txBody>
      </p:sp>
      <p:sp>
        <p:nvSpPr>
          <p:cNvPr id="120" name="Google Shape;120;p3"/>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2</a:t>
            </a:fld>
            <a:endParaRPr lang="en-US"/>
          </a:p>
        </p:txBody>
      </p:sp>
      <p:graphicFrame>
        <p:nvGraphicFramePr>
          <p:cNvPr id="122" name="Google Shape;119;p3">
            <a:extLst>
              <a:ext uri="{FF2B5EF4-FFF2-40B4-BE49-F238E27FC236}">
                <a16:creationId xmlns:a16="http://schemas.microsoft.com/office/drawing/2014/main" id="{B012A45E-4C92-CCC2-3303-5B77B23B2030}"/>
              </a:ext>
            </a:extLst>
          </p:cNvPr>
          <p:cNvGraphicFramePr/>
          <p:nvPr>
            <p:extLst>
              <p:ext uri="{D42A27DB-BD31-4B8C-83A1-F6EECF244321}">
                <p14:modId xmlns:p14="http://schemas.microsoft.com/office/powerpoint/2010/main" val="1205188940"/>
              </p:ext>
            </p:extLst>
          </p:nvPr>
        </p:nvGraphicFramePr>
        <p:xfrm>
          <a:off x="6355080" y="955653"/>
          <a:ext cx="5029200"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5"/>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Google Shape;127;p4"/>
          <p:cNvSpPr txBox="1"/>
          <p:nvPr/>
        </p:nvSpPr>
        <p:spPr>
          <a:xfrm>
            <a:off x="576460" y="903098"/>
            <a:ext cx="5221224" cy="1491142"/>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chemeClr val="dk1"/>
              </a:buClr>
              <a:buSzPct val="100000"/>
            </a:pPr>
            <a:r>
              <a:rPr lang="en-US" sz="3600" b="1" i="0" u="none" strike="noStrike" kern="1200" cap="none" dirty="0">
                <a:solidFill>
                  <a:schemeClr val="tx1"/>
                </a:solidFill>
                <a:latin typeface="+mj-lt"/>
                <a:ea typeface="+mj-ea"/>
                <a:cs typeface="+mj-cs"/>
                <a:sym typeface="Calibri"/>
              </a:rPr>
              <a:t>Values – How </a:t>
            </a:r>
            <a:r>
              <a:rPr lang="en-US" sz="3600" b="1" kern="1200" dirty="0">
                <a:solidFill>
                  <a:schemeClr val="tx1"/>
                </a:solidFill>
                <a:latin typeface="+mj-lt"/>
                <a:ea typeface="+mj-ea"/>
                <a:cs typeface="+mj-cs"/>
                <a:sym typeface="Calibri"/>
              </a:rPr>
              <a:t>D</a:t>
            </a:r>
            <a:r>
              <a:rPr lang="en-US" sz="3600" b="1" i="0" u="none" strike="noStrike" kern="1200" cap="none" dirty="0">
                <a:solidFill>
                  <a:schemeClr val="tx1"/>
                </a:solidFill>
                <a:latin typeface="+mj-lt"/>
                <a:ea typeface="+mj-ea"/>
                <a:cs typeface="+mj-cs"/>
                <a:sym typeface="Calibri"/>
              </a:rPr>
              <a:t>o </a:t>
            </a:r>
            <a:r>
              <a:rPr lang="en-US" sz="3600" b="1" kern="1200" dirty="0">
                <a:solidFill>
                  <a:schemeClr val="tx1"/>
                </a:solidFill>
                <a:latin typeface="+mj-lt"/>
                <a:ea typeface="+mj-ea"/>
                <a:cs typeface="+mj-cs"/>
                <a:sym typeface="Calibri"/>
              </a:rPr>
              <a:t>T</a:t>
            </a:r>
            <a:r>
              <a:rPr lang="en-US" sz="3600" b="1" i="0" u="none" strike="noStrike" kern="1200" cap="none" dirty="0">
                <a:solidFill>
                  <a:schemeClr val="tx1"/>
                </a:solidFill>
                <a:latin typeface="+mj-lt"/>
                <a:ea typeface="+mj-ea"/>
                <a:cs typeface="+mj-cs"/>
                <a:sym typeface="Calibri"/>
              </a:rPr>
              <a:t>hey Differ? </a:t>
            </a:r>
            <a:endParaRPr lang="en-US" sz="3600" kern="1200" dirty="0">
              <a:solidFill>
                <a:schemeClr val="tx1"/>
              </a:solidFill>
              <a:latin typeface="+mj-lt"/>
              <a:ea typeface="+mj-ea"/>
              <a:cs typeface="+mj-cs"/>
            </a:endParaRPr>
          </a:p>
        </p:txBody>
      </p:sp>
      <p:pic>
        <p:nvPicPr>
          <p:cNvPr id="132" name="Google Shape;132;p4" descr="A picture containing outdoor, grass, plant, curb&#10;&#10;Description automatically generated"/>
          <p:cNvPicPr preferRelativeResize="0"/>
          <p:nvPr/>
        </p:nvPicPr>
        <p:blipFill rotWithShape="1">
          <a:blip r:embed="rId3"/>
          <a:srcRect l="13149" r="4922" b="-5"/>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p:spPr>
      </p:pic>
      <p:pic>
        <p:nvPicPr>
          <p:cNvPr id="131" name="Google Shape;131;p4" descr="A picture containing tree, outdoor, orange, power shovel&#10;&#10;Description automatically generated"/>
          <p:cNvPicPr preferRelativeResize="0"/>
          <p:nvPr/>
        </p:nvPicPr>
        <p:blipFill rotWithShape="1">
          <a:blip r:embed="rId4"/>
          <a:srcRect l="17768" r="6678" b="2"/>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p:spPr>
      </p:pic>
      <p:sp>
        <p:nvSpPr>
          <p:cNvPr id="139"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6"/>
          </a:solidFill>
          <a:ln w="41275" cap="rnd">
            <a:solidFill>
              <a:schemeClr val="accent6"/>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4"/>
          <p:cNvSpPr txBox="1"/>
          <p:nvPr/>
        </p:nvSpPr>
        <p:spPr>
          <a:xfrm>
            <a:off x="612648" y="2843784"/>
            <a:ext cx="5221224" cy="3328416"/>
          </a:xfrm>
          <a:prstGeom prst="rect">
            <a:avLst/>
          </a:prstGeom>
        </p:spPr>
        <p:txBody>
          <a:bodyPr spcFirstLastPara="1" vert="horz" lIns="91440" tIns="45720" rIns="91440" bIns="45720" rtlCol="0" anchorCtr="0">
            <a:normAutofit/>
          </a:bodyPr>
          <a:lstStyle/>
          <a:p>
            <a:pPr marR="0" lvl="0">
              <a:lnSpc>
                <a:spcPct val="90000"/>
              </a:lnSpc>
              <a:spcBef>
                <a:spcPts val="0"/>
              </a:spcBef>
              <a:spcAft>
                <a:spcPts val="0"/>
              </a:spcAft>
              <a:buClr>
                <a:srgbClr val="0070C0"/>
              </a:buClr>
              <a:buSzPts val="3800"/>
            </a:pPr>
            <a:r>
              <a:rPr lang="en-US" sz="3200" b="1" kern="1200" dirty="0">
                <a:solidFill>
                  <a:schemeClr val="tx1"/>
                </a:solidFill>
                <a:latin typeface="+mn-lt"/>
                <a:ea typeface="+mn-ea"/>
                <a:cs typeface="+mn-cs"/>
                <a:sym typeface="Calibri"/>
              </a:rPr>
              <a:t>I</a:t>
            </a:r>
            <a:r>
              <a:rPr lang="en-US" sz="3200" b="1" i="0" u="none" strike="noStrike" kern="1200" cap="none" dirty="0">
                <a:solidFill>
                  <a:schemeClr val="tx1"/>
                </a:solidFill>
                <a:latin typeface="+mn-lt"/>
                <a:ea typeface="+mn-ea"/>
                <a:cs typeface="+mn-cs"/>
                <a:sym typeface="Calibri"/>
              </a:rPr>
              <a:t>nstrumental Value</a:t>
            </a:r>
            <a:endParaRPr lang="en-US" sz="3200" b="1" kern="1200" dirty="0">
              <a:solidFill>
                <a:schemeClr val="tx1"/>
              </a:solidFill>
              <a:latin typeface="+mn-lt"/>
              <a:ea typeface="+mn-ea"/>
              <a:cs typeface="+mn-cs"/>
            </a:endParaRPr>
          </a:p>
          <a:p>
            <a:pPr marL="228600" marR="0" lvl="0" indent="-228600">
              <a:lnSpc>
                <a:spcPct val="90000"/>
              </a:lnSpc>
              <a:spcBef>
                <a:spcPts val="1000"/>
              </a:spcBef>
              <a:spcAft>
                <a:spcPts val="0"/>
              </a:spcAft>
              <a:buClr>
                <a:schemeClr val="dk1"/>
              </a:buClr>
              <a:buSzPts val="2800"/>
              <a:buFont typeface="Arial" panose="020B0604020202020204" pitchFamily="34" charset="0"/>
              <a:buChar char="•"/>
            </a:pPr>
            <a:r>
              <a:rPr lang="en-US" sz="2400" kern="1200" dirty="0">
                <a:solidFill>
                  <a:schemeClr val="tx1"/>
                </a:solidFill>
                <a:latin typeface="+mn-lt"/>
                <a:ea typeface="+mn-ea"/>
                <a:cs typeface="+mn-cs"/>
                <a:sym typeface="Calibri"/>
              </a:rPr>
              <a:t>Is a</a:t>
            </a:r>
            <a:r>
              <a:rPr lang="en-US" sz="2400" b="0" i="0" u="none" strike="noStrike" kern="1200" cap="none" dirty="0">
                <a:solidFill>
                  <a:schemeClr val="tx1"/>
                </a:solidFill>
                <a:latin typeface="+mn-lt"/>
                <a:ea typeface="+mn-ea"/>
                <a:cs typeface="+mn-cs"/>
                <a:sym typeface="Calibri"/>
              </a:rPr>
              <a:t> derivative value</a:t>
            </a:r>
            <a:endParaRPr lang="en-US" sz="2400" kern="1200" dirty="0">
              <a:solidFill>
                <a:schemeClr val="tx1"/>
              </a:solidFill>
              <a:latin typeface="+mn-lt"/>
              <a:ea typeface="+mn-ea"/>
              <a:cs typeface="+mn-cs"/>
            </a:endParaRPr>
          </a:p>
          <a:p>
            <a:pPr marL="228600" marR="0" lvl="0" indent="-228600">
              <a:lnSpc>
                <a:spcPct val="90000"/>
              </a:lnSpc>
              <a:spcBef>
                <a:spcPts val="1000"/>
              </a:spcBef>
              <a:spcAft>
                <a:spcPts val="0"/>
              </a:spcAft>
              <a:buClr>
                <a:schemeClr val="dk1"/>
              </a:buClr>
              <a:buSzPts val="2800"/>
              <a:buFont typeface="Arial" panose="020B0604020202020204" pitchFamily="34" charset="0"/>
              <a:buChar char="•"/>
            </a:pPr>
            <a:r>
              <a:rPr lang="en-US" sz="2400" b="0" i="0" u="none" strike="noStrike" kern="1200" cap="none" dirty="0">
                <a:solidFill>
                  <a:schemeClr val="tx1"/>
                </a:solidFill>
                <a:latin typeface="+mn-lt"/>
                <a:ea typeface="+mn-ea"/>
                <a:cs typeface="+mn-cs"/>
                <a:sym typeface="Calibri"/>
              </a:rPr>
              <a:t>Has its value lie in what someone gets from it or what it does</a:t>
            </a:r>
            <a:endParaRPr lang="en-US" sz="2400" kern="1200" dirty="0">
              <a:solidFill>
                <a:schemeClr val="tx1"/>
              </a:solidFill>
              <a:latin typeface="+mn-lt"/>
              <a:ea typeface="+mn-ea"/>
              <a:cs typeface="+mn-cs"/>
            </a:endParaRPr>
          </a:p>
          <a:p>
            <a:pPr marL="228600" marR="0" lvl="0" indent="-228600">
              <a:lnSpc>
                <a:spcPct val="90000"/>
              </a:lnSpc>
              <a:spcBef>
                <a:spcPts val="1000"/>
              </a:spcBef>
              <a:spcAft>
                <a:spcPts val="0"/>
              </a:spcAft>
              <a:buClr>
                <a:schemeClr val="dk1"/>
              </a:buClr>
              <a:buSzPts val="2800"/>
              <a:buFont typeface="Arial" panose="020B0604020202020204" pitchFamily="34" charset="0"/>
              <a:buChar char="•"/>
            </a:pPr>
            <a:r>
              <a:rPr lang="en-US" sz="2400" kern="1200" dirty="0">
                <a:solidFill>
                  <a:schemeClr val="tx1"/>
                </a:solidFill>
                <a:latin typeface="+mn-lt"/>
                <a:ea typeface="+mn-ea"/>
                <a:cs typeface="+mn-cs"/>
                <a:sym typeface="Calibri"/>
              </a:rPr>
              <a:t>Is s</a:t>
            </a:r>
            <a:r>
              <a:rPr lang="en-US" sz="2400" b="0" i="0" u="none" strike="noStrike" kern="1200" cap="none" dirty="0">
                <a:solidFill>
                  <a:schemeClr val="tx1"/>
                </a:solidFill>
                <a:latin typeface="+mn-lt"/>
                <a:ea typeface="+mn-ea"/>
                <a:cs typeface="+mn-cs"/>
                <a:sym typeface="Calibri"/>
              </a:rPr>
              <a:t>ubstitutable, replaceable, and compensable</a:t>
            </a:r>
          </a:p>
          <a:p>
            <a:pPr marL="0" marR="0" lvl="0" indent="-228600">
              <a:lnSpc>
                <a:spcPct val="90000"/>
              </a:lnSpc>
              <a:spcBef>
                <a:spcPts val="1000"/>
              </a:spcBef>
              <a:spcAft>
                <a:spcPts val="0"/>
              </a:spcAft>
              <a:buClr>
                <a:schemeClr val="dk1"/>
              </a:buClr>
              <a:buSzPts val="2600"/>
              <a:buFont typeface="Arial" panose="020B0604020202020204" pitchFamily="34" charset="0"/>
              <a:buChar char="•"/>
            </a:pPr>
            <a:endParaRPr lang="en-US" sz="2200" b="0" i="0" u="none" strike="noStrike" kern="1200" cap="none" dirty="0">
              <a:solidFill>
                <a:schemeClr val="tx1"/>
              </a:solidFill>
              <a:latin typeface="+mn-lt"/>
              <a:ea typeface="+mn-ea"/>
              <a:cs typeface="+mn-cs"/>
              <a:sym typeface="Calibri"/>
            </a:endParaRPr>
          </a:p>
          <a:p>
            <a:pPr marL="0" marR="0" lvl="0" indent="-228600">
              <a:lnSpc>
                <a:spcPct val="90000"/>
              </a:lnSpc>
              <a:spcBef>
                <a:spcPts val="1000"/>
              </a:spcBef>
              <a:spcAft>
                <a:spcPts val="0"/>
              </a:spcAft>
              <a:buClr>
                <a:schemeClr val="dk1"/>
              </a:buClr>
              <a:buSzPts val="3400"/>
              <a:buFont typeface="Arial" panose="020B0604020202020204" pitchFamily="34" charset="0"/>
              <a:buChar char="•"/>
            </a:pPr>
            <a:endParaRPr lang="en-US" sz="2200" b="0" i="0" u="none" strike="noStrike" kern="1200" cap="none" dirty="0">
              <a:solidFill>
                <a:schemeClr val="tx1"/>
              </a:solidFill>
              <a:latin typeface="+mn-lt"/>
              <a:ea typeface="+mn-ea"/>
              <a:cs typeface="+mn-cs"/>
              <a:sym typeface="Calibri"/>
            </a:endParaRPr>
          </a:p>
        </p:txBody>
      </p:sp>
      <p:pic>
        <p:nvPicPr>
          <p:cNvPr id="130" name="Google Shape;130;p4" descr="A group of men fishing&#10;&#10;Description automatically generated with medium confidence"/>
          <p:cNvPicPr preferRelativeResize="0"/>
          <p:nvPr/>
        </p:nvPicPr>
        <p:blipFill rotWithShape="1">
          <a:blip r:embed="rId5"/>
          <a:srcRect t="4838" r="-2" b="-2"/>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p:spPr>
      </p:pic>
      <p:sp>
        <p:nvSpPr>
          <p:cNvPr id="126" name="Google Shape;126;p4"/>
          <p:cNvSpPr txBox="1">
            <a:spLocks noGrp="1"/>
          </p:cNvSpPr>
          <p:nvPr>
            <p:ph type="sldNum" idx="12"/>
          </p:nvPr>
        </p:nvSpPr>
        <p:spPr>
          <a:xfrm>
            <a:off x="10591800" y="6356350"/>
            <a:ext cx="7620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a:solidFill>
                  <a:srgbClr val="FFFFFF"/>
                </a:solidFill>
                <a:latin typeface="+mn-lt"/>
                <a:ea typeface="+mn-ea"/>
                <a:cs typeface="+mn-cs"/>
              </a:rPr>
              <a:pPr lvl="0" indent="0">
                <a:spcBef>
                  <a:spcPts val="0"/>
                </a:spcBef>
                <a:spcAft>
                  <a:spcPts val="600"/>
                </a:spcAft>
                <a:buNone/>
              </a:pPr>
              <a:t>3</a:t>
            </a:fld>
            <a:endParaRPr lang="en-US" kern="1200">
              <a:solidFill>
                <a:srgbClr val="FFFFFF"/>
              </a:solidFill>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Google Shape;138;p5"/>
          <p:cNvSpPr txBox="1">
            <a:spLocks noGrp="1"/>
          </p:cNvSpPr>
          <p:nvPr>
            <p:ph type="title"/>
          </p:nvPr>
        </p:nvSpPr>
        <p:spPr>
          <a:xfrm>
            <a:off x="630936" y="4544570"/>
            <a:ext cx="3344528" cy="1703830"/>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400"/>
            </a:pPr>
            <a:r>
              <a:rPr lang="en-US" sz="3200" b="1" kern="1200" dirty="0">
                <a:solidFill>
                  <a:schemeClr val="tx1"/>
                </a:solidFill>
                <a:latin typeface="+mj-lt"/>
                <a:ea typeface="+mj-ea"/>
                <a:cs typeface="+mj-cs"/>
                <a:sym typeface="Calibri"/>
              </a:rPr>
              <a:t>Values – How Do They Differ? </a:t>
            </a:r>
            <a:endParaRPr lang="en-US" sz="3200" kern="1200" dirty="0">
              <a:solidFill>
                <a:schemeClr val="tx1"/>
              </a:solidFill>
              <a:latin typeface="+mj-lt"/>
              <a:ea typeface="+mj-ea"/>
              <a:cs typeface="+mj-cs"/>
            </a:endParaRPr>
          </a:p>
        </p:txBody>
      </p:sp>
      <p:pic>
        <p:nvPicPr>
          <p:cNvPr id="2" name="Google Shape;142;p5" descr="An elephant splashing water&#10;&#10;Description automatically generated with medium confidence">
            <a:extLst>
              <a:ext uri="{FF2B5EF4-FFF2-40B4-BE49-F238E27FC236}">
                <a16:creationId xmlns:a16="http://schemas.microsoft.com/office/drawing/2014/main" id="{D1B78977-6F43-AAA3-FC9D-1E9C7133FFF8}"/>
              </a:ext>
            </a:extLst>
          </p:cNvPr>
          <p:cNvPicPr preferRelativeResize="0"/>
          <p:nvPr/>
        </p:nvPicPr>
        <p:blipFill rotWithShape="1">
          <a:blip r:embed="rId3"/>
          <a:srcRect l="118" r="38267" b="3"/>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p:spPr>
      </p:pic>
      <p:pic>
        <p:nvPicPr>
          <p:cNvPr id="143" name="Google Shape;143;p5" descr="A person sitting on a rock using a computer&#10;&#10;Description automatically generated with low confidence"/>
          <p:cNvPicPr preferRelativeResize="0"/>
          <p:nvPr/>
        </p:nvPicPr>
        <p:blipFill rotWithShape="1">
          <a:blip r:embed="rId4"/>
          <a:srcRect l="27160" r="12818" b="3"/>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p:spPr>
      </p:pic>
      <p:pic>
        <p:nvPicPr>
          <p:cNvPr id="144" name="Google Shape;144;p5" descr="A picture containing insect&#10;&#10;Description automatically generated"/>
          <p:cNvPicPr preferRelativeResize="0"/>
          <p:nvPr/>
        </p:nvPicPr>
        <p:blipFill rotWithShape="1">
          <a:blip r:embed="rId5"/>
          <a:srcRect l="6099" r="33806"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p:spPr>
      </p:pic>
      <p:sp>
        <p:nvSpPr>
          <p:cNvPr id="151"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6"/>
          </a:solidFill>
          <a:ln w="41275" cap="rnd">
            <a:solidFill>
              <a:schemeClr val="accent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Google Shape;140;p5"/>
          <p:cNvSpPr txBox="1"/>
          <p:nvPr/>
        </p:nvSpPr>
        <p:spPr>
          <a:xfrm>
            <a:off x="4413582" y="4544569"/>
            <a:ext cx="7603811" cy="217690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pPr>
            <a:r>
              <a:rPr lang="en-US" sz="2800" b="1" i="0" u="none" strike="noStrike" kern="1200" cap="none" dirty="0">
                <a:solidFill>
                  <a:srgbClr val="0070C0"/>
                </a:solidFill>
                <a:latin typeface="+mn-lt"/>
                <a:ea typeface="+mn-ea"/>
                <a:cs typeface="+mn-cs"/>
                <a:sym typeface="Calibri"/>
              </a:rPr>
              <a:t>Subjective Intrinsic Value</a:t>
            </a:r>
            <a:endParaRPr lang="en-US" sz="2800" kern="1200" dirty="0">
              <a:solidFill>
                <a:srgbClr val="0070C0"/>
              </a:solidFill>
              <a:latin typeface="+mn-lt"/>
              <a:ea typeface="+mn-ea"/>
              <a:cs typeface="+mn-cs"/>
            </a:endParaRP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2000" kern="1200" dirty="0">
                <a:solidFill>
                  <a:schemeClr val="tx1"/>
                </a:solidFill>
                <a:latin typeface="+mn-lt"/>
                <a:ea typeface="+mn-ea"/>
                <a:cs typeface="+mn-cs"/>
                <a:sym typeface="Calibri"/>
              </a:rPr>
              <a:t>Is a value for something on its own rather than what it “does”</a:t>
            </a:r>
            <a:endParaRPr lang="en-US" sz="2000" kern="1200" dirty="0">
              <a:solidFill>
                <a:schemeClr val="tx1"/>
              </a:solidFill>
              <a:latin typeface="+mn-lt"/>
              <a:ea typeface="+mn-ea"/>
              <a:cs typeface="+mn-cs"/>
            </a:endParaRP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2000" kern="1200" dirty="0">
                <a:solidFill>
                  <a:schemeClr val="tx1"/>
                </a:solidFill>
                <a:latin typeface="+mn-lt"/>
                <a:ea typeface="+mn-ea"/>
                <a:cs typeface="+mn-cs"/>
                <a:sym typeface="Calibri"/>
              </a:rPr>
              <a:t>Is created by people through their individual judgements &amp; attitudes</a:t>
            </a:r>
            <a:endParaRPr lang="en-US" sz="2000" kern="1200" dirty="0">
              <a:solidFill>
                <a:schemeClr val="tx1"/>
              </a:solidFill>
              <a:latin typeface="+mn-lt"/>
              <a:ea typeface="+mn-ea"/>
              <a:cs typeface="+mn-cs"/>
            </a:endParaRPr>
          </a:p>
          <a:p>
            <a:pPr marL="457200" marR="0" lvl="0" indent="-228600">
              <a:lnSpc>
                <a:spcPct val="90000"/>
              </a:lnSpc>
              <a:spcBef>
                <a:spcPts val="0"/>
              </a:spcBef>
              <a:spcAft>
                <a:spcPts val="600"/>
              </a:spcAft>
              <a:buClr>
                <a:schemeClr val="dk1"/>
              </a:buClr>
              <a:buSzPts val="2800"/>
              <a:buFont typeface="Arial" panose="020B0604020202020204" pitchFamily="34" charset="0"/>
              <a:buChar char="•"/>
            </a:pPr>
            <a:r>
              <a:rPr lang="en-US" sz="2000" kern="1200" dirty="0">
                <a:solidFill>
                  <a:schemeClr val="tx1"/>
                </a:solidFill>
                <a:latin typeface="+mn-lt"/>
                <a:ea typeface="+mn-ea"/>
                <a:cs typeface="+mn-cs"/>
                <a:sym typeface="Calibri"/>
              </a:rPr>
              <a:t>Is reason-oriented </a:t>
            </a:r>
            <a:endParaRPr lang="en-US" sz="2000" kern="1200" dirty="0">
              <a:solidFill>
                <a:schemeClr val="tx1"/>
              </a:solidFill>
              <a:latin typeface="+mn-lt"/>
              <a:ea typeface="+mn-ea"/>
              <a:cs typeface="+mn-cs"/>
            </a:endParaRPr>
          </a:p>
        </p:txBody>
      </p:sp>
      <p:sp>
        <p:nvSpPr>
          <p:cNvPr id="139" name="Google Shape;139;p5"/>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a:solidFill>
                  <a:schemeClr val="tx1">
                    <a:tint val="75000"/>
                  </a:schemeClr>
                </a:solidFill>
                <a:latin typeface="+mn-lt"/>
                <a:ea typeface="+mn-ea"/>
                <a:cs typeface="+mn-cs"/>
              </a:rPr>
              <a:pPr lvl="0" indent="0">
                <a:spcBef>
                  <a:spcPts val="0"/>
                </a:spcBef>
                <a:spcAft>
                  <a:spcPts val="600"/>
                </a:spcAft>
                <a:buNone/>
              </a:pPr>
              <a:t>4</a:t>
            </a:fld>
            <a:endParaRPr lang="en-US" kern="1200">
              <a:solidFill>
                <a:schemeClr val="tx1">
                  <a:tint val="75000"/>
                </a:schemeClr>
              </a:solidFill>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useBgFill="1">
        <p:nvSpPr>
          <p:cNvPr id="165" name="Rectangle 159">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54;p6"/>
          <p:cNvSpPr txBox="1"/>
          <p:nvPr/>
        </p:nvSpPr>
        <p:spPr>
          <a:xfrm>
            <a:off x="1051560" y="4440602"/>
            <a:ext cx="3538728" cy="1645920"/>
          </a:xfrm>
          <a:prstGeom prst="rect">
            <a:avLst/>
          </a:prstGeom>
        </p:spPr>
        <p:txBody>
          <a:bodyPr spcFirstLastPara="1" vert="horz" lIns="91440" tIns="45720" rIns="91440" bIns="45720" rtlCol="0" anchor="ctr" anchorCtr="0">
            <a:normAutofit/>
          </a:bodyPr>
          <a:lstStyle/>
          <a:p>
            <a:pPr marL="0" marR="0" lvl="0" indent="0">
              <a:lnSpc>
                <a:spcPct val="90000"/>
              </a:lnSpc>
              <a:spcBef>
                <a:spcPct val="0"/>
              </a:spcBef>
              <a:spcAft>
                <a:spcPts val="600"/>
              </a:spcAft>
              <a:buClr>
                <a:schemeClr val="dk1"/>
              </a:buClr>
              <a:buSzPts val="4400"/>
            </a:pPr>
            <a:r>
              <a:rPr lang="en-US" sz="3200" b="1" kern="1200" dirty="0">
                <a:solidFill>
                  <a:schemeClr val="tx1"/>
                </a:solidFill>
                <a:latin typeface="+mj-lt"/>
                <a:ea typeface="+mj-ea"/>
                <a:cs typeface="+mj-cs"/>
                <a:sym typeface="Calibri"/>
              </a:rPr>
              <a:t>Values – How Do They Differ? </a:t>
            </a:r>
            <a:endParaRPr lang="en-US" sz="3200" kern="1200" dirty="0">
              <a:solidFill>
                <a:schemeClr val="tx1"/>
              </a:solidFill>
              <a:latin typeface="+mj-lt"/>
              <a:ea typeface="+mj-ea"/>
              <a:cs typeface="+mj-cs"/>
              <a:sym typeface="Calibri"/>
            </a:endParaRPr>
          </a:p>
        </p:txBody>
      </p:sp>
      <p:pic>
        <p:nvPicPr>
          <p:cNvPr id="153" name="Google Shape;153;p6" descr="A picture containing arthropod, dish, lobster&#10;&#10;Description automatically generated"/>
          <p:cNvPicPr preferRelativeResize="0"/>
          <p:nvPr/>
        </p:nvPicPr>
        <p:blipFill rotWithShape="1">
          <a:blip r:embed="rId3"/>
          <a:srcRect l="10988" r="20257" b="2"/>
          <a:stretch/>
        </p:blipFill>
        <p:spPr>
          <a:xfrm>
            <a:off x="6" y="10"/>
            <a:ext cx="4884383" cy="3995918"/>
          </a:xfrm>
          <a:prstGeom prst="rect">
            <a:avLst/>
          </a:prstGeom>
          <a:noFill/>
        </p:spPr>
      </p:pic>
      <p:pic>
        <p:nvPicPr>
          <p:cNvPr id="155" name="Google Shape;155;p6" descr="A picture containing snow, mountain, outdoor, sky&#10;&#10;Description automatically generated"/>
          <p:cNvPicPr preferRelativeResize="0"/>
          <p:nvPr/>
        </p:nvPicPr>
        <p:blipFill rotWithShape="1">
          <a:blip r:embed="rId4"/>
          <a:srcRect t="7450" r="1" b="17690"/>
          <a:stretch/>
        </p:blipFill>
        <p:spPr>
          <a:xfrm>
            <a:off x="5074877" y="10"/>
            <a:ext cx="7117118" cy="3995918"/>
          </a:xfrm>
          <a:prstGeom prst="rect">
            <a:avLst/>
          </a:prstGeom>
          <a:noFill/>
        </p:spPr>
      </p:pic>
      <p:sp>
        <p:nvSpPr>
          <p:cNvPr id="164" name="Rectangle 163">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6" name="Rectangle 165">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Google Shape;150;p6"/>
          <p:cNvSpPr txBox="1">
            <a:spLocks noGrp="1"/>
          </p:cNvSpPr>
          <p:nvPr>
            <p:ph type="body" idx="1"/>
          </p:nvPr>
        </p:nvSpPr>
        <p:spPr>
          <a:xfrm>
            <a:off x="5349240" y="4117294"/>
            <a:ext cx="6007608" cy="2421618"/>
          </a:xfrm>
          <a:prstGeom prst="rect">
            <a:avLst/>
          </a:prstGeom>
        </p:spPr>
        <p:txBody>
          <a:bodyPr spcFirstLastPara="1" vert="horz" lIns="91440" tIns="45720" rIns="91440" bIns="45720" rtlCol="0" anchor="ctr" anchorCtr="0">
            <a:normAutofit/>
          </a:bodyPr>
          <a:lstStyle/>
          <a:p>
            <a:pPr marL="0" lvl="0" indent="0">
              <a:spcBef>
                <a:spcPts val="0"/>
              </a:spcBef>
              <a:spcAft>
                <a:spcPts val="0"/>
              </a:spcAft>
              <a:buClr>
                <a:srgbClr val="0070C0"/>
              </a:buClr>
              <a:buSzPts val="3800"/>
              <a:buNone/>
            </a:pPr>
            <a:r>
              <a:rPr lang="en-US" b="1" kern="1200" dirty="0">
                <a:solidFill>
                  <a:srgbClr val="0070C0"/>
                </a:solidFill>
                <a:latin typeface="+mn-lt"/>
                <a:ea typeface="+mn-ea"/>
                <a:cs typeface="+mn-cs"/>
              </a:rPr>
              <a:t>Objective Intrinsic Value</a:t>
            </a:r>
            <a:endParaRPr lang="en-US" kern="1200" dirty="0">
              <a:solidFill>
                <a:srgbClr val="0070C0"/>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r>
              <a:rPr lang="en-US" sz="2200" kern="1200" dirty="0">
                <a:solidFill>
                  <a:schemeClr val="tx1"/>
                </a:solidFill>
                <a:latin typeface="+mn-lt"/>
                <a:ea typeface="+mn-ea"/>
                <a:cs typeface="+mn-cs"/>
              </a:rPr>
              <a:t>Has inherent value independent of peoples’ judgements or views</a:t>
            </a:r>
          </a:p>
          <a:p>
            <a:pPr marL="228600" lvl="0" indent="-228600">
              <a:spcBef>
                <a:spcPts val="1000"/>
              </a:spcBef>
              <a:spcAft>
                <a:spcPts val="0"/>
              </a:spcAft>
              <a:buClr>
                <a:schemeClr val="dk1"/>
              </a:buClr>
              <a:buSzPts val="2800"/>
              <a:buFont typeface="Arial" panose="020B0604020202020204" pitchFamily="34" charset="0"/>
              <a:buChar char="•"/>
            </a:pPr>
            <a:r>
              <a:rPr lang="en-US" sz="2200" kern="1200" dirty="0">
                <a:solidFill>
                  <a:schemeClr val="tx1"/>
                </a:solidFill>
                <a:latin typeface="+mn-lt"/>
                <a:ea typeface="+mn-ea"/>
                <a:cs typeface="+mn-cs"/>
              </a:rPr>
              <a:t>Is not a created value </a:t>
            </a:r>
          </a:p>
          <a:p>
            <a:pPr marL="228600" lvl="0" indent="-228600">
              <a:spcBef>
                <a:spcPts val="1000"/>
              </a:spcBef>
              <a:spcAft>
                <a:spcPts val="0"/>
              </a:spcAft>
              <a:buClr>
                <a:schemeClr val="dk1"/>
              </a:buClr>
              <a:buSzPts val="2800"/>
              <a:buFont typeface="Arial" panose="020B0604020202020204" pitchFamily="34" charset="0"/>
              <a:buChar char="•"/>
            </a:pPr>
            <a:r>
              <a:rPr lang="en-US" sz="2200" kern="1200" dirty="0">
                <a:solidFill>
                  <a:schemeClr val="tx1"/>
                </a:solidFill>
                <a:latin typeface="+mn-lt"/>
                <a:ea typeface="+mn-ea"/>
                <a:cs typeface="+mn-cs"/>
              </a:rPr>
              <a:t>May even apply to nature’s rights</a:t>
            </a:r>
            <a:endParaRPr lang="en-US" sz="1700" kern="1200" dirty="0">
              <a:solidFill>
                <a:schemeClr val="tx1"/>
              </a:solidFill>
              <a:latin typeface="+mn-lt"/>
              <a:ea typeface="+mn-ea"/>
              <a:cs typeface="+mn-cs"/>
            </a:endParaRPr>
          </a:p>
        </p:txBody>
      </p:sp>
      <p:sp>
        <p:nvSpPr>
          <p:cNvPr id="151" name="Google Shape;151;p6"/>
          <p:cNvSpPr txBox="1">
            <a:spLocks noGrp="1"/>
          </p:cNvSpPr>
          <p:nvPr>
            <p:ph type="sldNum" idx="12"/>
          </p:nvPr>
        </p:nvSpPr>
        <p:spPr>
          <a:xfrm>
            <a:off x="8610600" y="6356350"/>
            <a:ext cx="2746248"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kern="1200">
                <a:solidFill>
                  <a:schemeClr val="tx1">
                    <a:lumMod val="50000"/>
                    <a:lumOff val="50000"/>
                  </a:schemeClr>
                </a:solidFill>
                <a:latin typeface="+mn-lt"/>
                <a:ea typeface="+mn-ea"/>
                <a:cs typeface="+mn-cs"/>
              </a:rPr>
              <a:pPr lvl="0" indent="0">
                <a:spcBef>
                  <a:spcPts val="0"/>
                </a:spcBef>
                <a:spcAft>
                  <a:spcPts val="600"/>
                </a:spcAft>
                <a:buNone/>
              </a:pPr>
              <a:t>5</a:t>
            </a:fld>
            <a:endParaRPr lang="en-US" kern="1200">
              <a:solidFill>
                <a:schemeClr val="tx1">
                  <a:lumMod val="50000"/>
                  <a:lumOff val="50000"/>
                </a:schemeClr>
              </a:solidFill>
              <a:latin typeface="+mn-lt"/>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0"/>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Google Shape;168;p7" descr="A person walking in a forest&#10;&#10;Description automatically generated with medium confidence"/>
          <p:cNvPicPr preferRelativeResize="0"/>
          <p:nvPr/>
        </p:nvPicPr>
        <p:blipFill rotWithShape="1">
          <a:blip r:embed="rId3"/>
          <a:srcRect l="15384" r="15382" b="-2"/>
          <a:stretch/>
        </p:blipFill>
        <p:spPr>
          <a:xfrm>
            <a:off x="20" y="-2"/>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p:spPr>
      </p:pic>
      <p:pic>
        <p:nvPicPr>
          <p:cNvPr id="165" name="Google Shape;165;p7" descr="A person and person standing in water&#10;&#10;Description automatically generated with medium confidence"/>
          <p:cNvPicPr preferRelativeResize="0"/>
          <p:nvPr/>
        </p:nvPicPr>
        <p:blipFill rotWithShape="1">
          <a:blip r:embed="rId4"/>
          <a:srcRect l="11170" r="28807" b="3"/>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p:spPr>
      </p:pic>
      <p:pic>
        <p:nvPicPr>
          <p:cNvPr id="167" name="Google Shape;167;p7" descr="A picture containing ground, outdoor, person, brick&#10;&#10;Description automatically generated"/>
          <p:cNvPicPr preferRelativeResize="0"/>
          <p:nvPr/>
        </p:nvPicPr>
        <p:blipFill rotWithShape="1">
          <a:blip r:embed="rId5"/>
          <a:srcRect l="7941" r="22448" b="-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p:spPr>
      </p:pic>
      <p:sp>
        <p:nvSpPr>
          <p:cNvPr id="17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6"/>
          </a:solidFill>
          <a:ln w="41275" cap="rnd">
            <a:solidFill>
              <a:schemeClr val="accent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Google Shape;162;p7"/>
          <p:cNvSpPr txBox="1">
            <a:spLocks noGrp="1"/>
          </p:cNvSpPr>
          <p:nvPr>
            <p:ph type="body" idx="1"/>
          </p:nvPr>
        </p:nvSpPr>
        <p:spPr>
          <a:xfrm>
            <a:off x="4408973" y="4469146"/>
            <a:ext cx="7147481" cy="1907529"/>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2800"/>
              <a:buNone/>
            </a:pPr>
            <a:r>
              <a:rPr lang="en-US" b="1" i="0" u="none" strike="noStrike" dirty="0">
                <a:solidFill>
                  <a:srgbClr val="0070C0"/>
                </a:solidFill>
                <a:latin typeface="Calibri"/>
                <a:ea typeface="Calibri"/>
                <a:cs typeface="Calibri"/>
                <a:sym typeface="Calibri"/>
              </a:rPr>
              <a:t>Relational Values</a:t>
            </a:r>
            <a:endParaRPr lang="en-US" b="0" i="0" u="none" strike="noStrike" dirty="0">
              <a:latin typeface="Calibri"/>
              <a:ea typeface="Calibri"/>
              <a:cs typeface="Calibri"/>
              <a:sym typeface="Calibri"/>
            </a:endParaRPr>
          </a:p>
          <a:p>
            <a:pPr marL="342900">
              <a:spcBef>
                <a:spcPts val="0"/>
              </a:spcBef>
              <a:buSzPts val="2800"/>
            </a:pPr>
            <a:r>
              <a:rPr lang="en-US" sz="2200" b="0" i="0" u="none" strike="noStrike" dirty="0">
                <a:latin typeface="Calibri"/>
                <a:ea typeface="Calibri"/>
                <a:cs typeface="Calibri"/>
                <a:sym typeface="Calibri"/>
              </a:rPr>
              <a:t>Are determined by a person’s interactions with and responsibility to nature</a:t>
            </a:r>
          </a:p>
          <a:p>
            <a:pPr marL="342900">
              <a:spcBef>
                <a:spcPts val="0"/>
              </a:spcBef>
              <a:buSzPts val="2800"/>
            </a:pPr>
            <a:r>
              <a:rPr lang="en-US" sz="2200" b="0" i="0" u="none" strike="noStrike" dirty="0">
                <a:latin typeface="Calibri"/>
                <a:ea typeface="Calibri"/>
                <a:cs typeface="Calibri"/>
                <a:sym typeface="Calibri"/>
              </a:rPr>
              <a:t>Are prominent across many cultures and times</a:t>
            </a:r>
          </a:p>
        </p:txBody>
      </p:sp>
      <p:sp>
        <p:nvSpPr>
          <p:cNvPr id="163" name="Google Shape;163;p7"/>
          <p:cNvSpPr txBox="1">
            <a:spLocks noGrp="1"/>
          </p:cNvSpPr>
          <p:nvPr>
            <p:ph type="sldNum" idx="12"/>
          </p:nvPr>
        </p:nvSpPr>
        <p:spPr>
          <a:xfrm>
            <a:off x="8610600" y="6356350"/>
            <a:ext cx="2743200" cy="365125"/>
          </a:xfrm>
          <a:prstGeom prst="rect">
            <a:avLst/>
          </a:prstGeom>
        </p:spPr>
        <p:txBody>
          <a:bodyPr spcFirstLastPara="1" lIns="91425" tIns="45700" rIns="91425" bIns="45700" anchorCtr="0">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6</a:t>
            </a:fld>
            <a:endParaRPr lang="en-US" dirty="0"/>
          </a:p>
        </p:txBody>
      </p:sp>
      <p:sp>
        <p:nvSpPr>
          <p:cNvPr id="4" name="Google Shape;138;p5">
            <a:extLst>
              <a:ext uri="{FF2B5EF4-FFF2-40B4-BE49-F238E27FC236}">
                <a16:creationId xmlns:a16="http://schemas.microsoft.com/office/drawing/2014/main" id="{D4337791-9B21-73F6-D4B4-61764957E900}"/>
              </a:ext>
            </a:extLst>
          </p:cNvPr>
          <p:cNvSpPr txBox="1">
            <a:spLocks noGrp="1"/>
          </p:cNvSpPr>
          <p:nvPr>
            <p:ph type="title"/>
          </p:nvPr>
        </p:nvSpPr>
        <p:spPr>
          <a:xfrm>
            <a:off x="630936" y="4544570"/>
            <a:ext cx="3344528" cy="1703830"/>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400"/>
            </a:pPr>
            <a:r>
              <a:rPr lang="en-US" sz="3200" b="1" kern="1200" dirty="0">
                <a:solidFill>
                  <a:schemeClr val="tx1"/>
                </a:solidFill>
                <a:latin typeface="+mj-lt"/>
                <a:ea typeface="+mj-ea"/>
                <a:cs typeface="+mj-cs"/>
                <a:sym typeface="Calibri"/>
              </a:rPr>
              <a:t>Values – How Do They Differ? </a:t>
            </a:r>
            <a:endParaRPr lang="en-US" sz="3200" kern="1200" dirty="0">
              <a:solidFill>
                <a:schemeClr val="tx1"/>
              </a:solidFill>
              <a:latin typeface="+mj-lt"/>
              <a:ea typeface="+mj-ea"/>
              <a:cs typeface="+mj-c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611</Words>
  <Application>Microsoft Macintosh PowerPoint</Application>
  <PresentationFormat>Widescreen</PresentationFormat>
  <Paragraphs>45</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Calibri</vt:lpstr>
      <vt:lpstr>Open Sans</vt:lpstr>
      <vt:lpstr>Arial</vt:lpstr>
      <vt:lpstr>Office Theme</vt:lpstr>
      <vt:lpstr>Ecosystem Services – Part 3: Ecosystem Services vs. Intrinsic Value </vt:lpstr>
      <vt:lpstr>Do These Have Intrinsic Value?</vt:lpstr>
      <vt:lpstr>Values – How Do the Following Differ? Define each and provide some potential examples. </vt:lpstr>
      <vt:lpstr>PowerPoint Presentation</vt:lpstr>
      <vt:lpstr>Values – How Do They Differ? </vt:lpstr>
      <vt:lpstr>PowerPoint Presentation</vt:lpstr>
      <vt:lpstr>Values – How Do They Differ?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Services – Part 3: Ecosystem Services vs. Intrinsic Value </dc:title>
  <dc:creator>Margaret A. Palmer</dc:creator>
  <cp:lastModifiedBy>Alaina Gallagher</cp:lastModifiedBy>
  <cp:revision>1</cp:revision>
  <dcterms:created xsi:type="dcterms:W3CDTF">2023-03-08T18:19:46Z</dcterms:created>
  <dcterms:modified xsi:type="dcterms:W3CDTF">2023-03-31T13:18:57Z</dcterms:modified>
</cp:coreProperties>
</file>